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23bdbd6f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623bdbd6f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241d979f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6241d979f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2735a370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2735a370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2735a370e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2735a370e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2735a370e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62735a370e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62735a370e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62735a370e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2735a370e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62735a370e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27e7424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27e7424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9ee71b961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9ee71b961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9f81890e1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9f81890e1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9f81890e1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9f81890e1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623bdbd6f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623bdbd6f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9ee71b961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9ee71b961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ee71b961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ee71b961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ee71b961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ee71b961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ee71b961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ee71b961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ee71b961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9ee71b961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23bdbd6f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623bdbd6f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241d979f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6241d979f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23bdbd6f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623bdbd6f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14.png"/><Relationship Id="rId6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600475" y="3307925"/>
            <a:ext cx="3279000" cy="24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rgbClr val="FFFFFF"/>
                </a:solidFill>
              </a:rPr>
              <a:t>DataCrafters</a:t>
            </a:r>
            <a:endParaRPr sz="1700" u="sng">
              <a:solidFill>
                <a:srgbClr val="FFFFFF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Anukriti  </a:t>
            </a:r>
            <a:endParaRPr sz="1700">
              <a:solidFill>
                <a:srgbClr val="FFFFFF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Krishna </a:t>
            </a:r>
            <a:endParaRPr sz="1700">
              <a:solidFill>
                <a:srgbClr val="FFFFFF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Litzy</a:t>
            </a:r>
            <a:endParaRPr sz="1700">
              <a:solidFill>
                <a:srgbClr val="FFFFFF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Shivi</a:t>
            </a:r>
            <a:endParaRPr sz="1700">
              <a:solidFill>
                <a:srgbClr val="FFFFFF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125" y="434774"/>
            <a:ext cx="6749726" cy="26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310988" y="3075600"/>
            <a:ext cx="65220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SALES FORECAST</a:t>
            </a:r>
            <a:endParaRPr b="1"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14737" l="22566" r="22725" t="32251"/>
          <a:stretch/>
        </p:blipFill>
        <p:spPr>
          <a:xfrm>
            <a:off x="46250" y="676425"/>
            <a:ext cx="4525752" cy="280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250" y="2164700"/>
            <a:ext cx="4484625" cy="2924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4618250" y="1298688"/>
            <a:ext cx="3330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4997500" y="1026000"/>
            <a:ext cx="32100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Inside Sales 	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RMSE: 1148.6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53" name="Google Shape;153;p22"/>
          <p:cNvSpPr/>
          <p:nvPr/>
        </p:nvSpPr>
        <p:spPr>
          <a:xfrm rot="10800000">
            <a:off x="4239000" y="4093625"/>
            <a:ext cx="3330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/>
        </p:nvSpPr>
        <p:spPr>
          <a:xfrm>
            <a:off x="647950" y="3831400"/>
            <a:ext cx="35448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                                          </a:t>
            </a:r>
            <a:r>
              <a:rPr lang="en" sz="1800">
                <a:solidFill>
                  <a:schemeClr val="lt1"/>
                </a:solidFill>
              </a:rPr>
              <a:t> Food</a:t>
            </a:r>
            <a:r>
              <a:rPr lang="en" sz="1800">
                <a:solidFill>
                  <a:schemeClr val="lt1"/>
                </a:solidFill>
              </a:rPr>
              <a:t> Sales	                                            </a:t>
            </a:r>
            <a:r>
              <a:rPr lang="en" sz="1800">
                <a:solidFill>
                  <a:schemeClr val="lt1"/>
                </a:solidFill>
              </a:rPr>
              <a:t>RMSE: 542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1605900" y="101775"/>
            <a:ext cx="59322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Model Building - Prophet</a:t>
            </a:r>
            <a:endParaRPr b="1" sz="3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/>
        </p:nvSpPr>
        <p:spPr>
          <a:xfrm>
            <a:off x="1605900" y="101775"/>
            <a:ext cx="59322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Model Building - Prophet</a:t>
            </a:r>
            <a:endParaRPr b="1" sz="3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5" y="813375"/>
            <a:ext cx="4468198" cy="27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 rotWithShape="1">
          <a:blip r:embed="rId4">
            <a:alphaModFix/>
          </a:blip>
          <a:srcRect b="14081" l="22929" r="22772" t="32336"/>
          <a:stretch/>
        </p:blipFill>
        <p:spPr>
          <a:xfrm>
            <a:off x="4572000" y="2284975"/>
            <a:ext cx="4523699" cy="27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/>
          <p:nvPr/>
        </p:nvSpPr>
        <p:spPr>
          <a:xfrm>
            <a:off x="4572000" y="1100875"/>
            <a:ext cx="3330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 txBox="1"/>
          <p:nvPr/>
        </p:nvSpPr>
        <p:spPr>
          <a:xfrm>
            <a:off x="4905000" y="813375"/>
            <a:ext cx="28215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Unleaded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RMSE: 767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2053625" y="3885375"/>
            <a:ext cx="21186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Diesel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RMSE: 5466.9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66" name="Google Shape;166;p23"/>
          <p:cNvSpPr/>
          <p:nvPr/>
        </p:nvSpPr>
        <p:spPr>
          <a:xfrm rot="10800000">
            <a:off x="4172225" y="4121050"/>
            <a:ext cx="3330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4"/>
          <p:cNvPicPr preferRelativeResize="0"/>
          <p:nvPr/>
        </p:nvPicPr>
        <p:blipFill rotWithShape="1">
          <a:blip r:embed="rId3">
            <a:alphaModFix/>
          </a:blip>
          <a:srcRect b="0" l="0" r="0" t="4122"/>
          <a:stretch/>
        </p:blipFill>
        <p:spPr>
          <a:xfrm>
            <a:off x="55275" y="740075"/>
            <a:ext cx="4484349" cy="27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 rotWithShape="1">
          <a:blip r:embed="rId4">
            <a:alphaModFix/>
          </a:blip>
          <a:srcRect b="0" l="0" r="0" t="4131"/>
          <a:stretch/>
        </p:blipFill>
        <p:spPr>
          <a:xfrm>
            <a:off x="4572000" y="2266475"/>
            <a:ext cx="4539626" cy="281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>
            <a:off x="4567263" y="804850"/>
            <a:ext cx="3330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 txBox="1"/>
          <p:nvPr/>
        </p:nvSpPr>
        <p:spPr>
          <a:xfrm>
            <a:off x="4927900" y="623700"/>
            <a:ext cx="32100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Diesel</a:t>
            </a:r>
            <a:r>
              <a:rPr lang="en" sz="1800">
                <a:solidFill>
                  <a:schemeClr val="lt1"/>
                </a:solidFill>
              </a:rPr>
              <a:t>	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Unit </a:t>
            </a:r>
            <a:r>
              <a:rPr lang="en" sz="1800">
                <a:solidFill>
                  <a:schemeClr val="lt1"/>
                </a:solidFill>
              </a:rPr>
              <a:t>RMSE: 1030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2055650" y="3876125"/>
            <a:ext cx="21186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Unleaded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Unit </a:t>
            </a:r>
            <a:r>
              <a:rPr lang="en" sz="1800">
                <a:solidFill>
                  <a:schemeClr val="lt1"/>
                </a:solidFill>
              </a:rPr>
              <a:t>RMSE: 1056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76" name="Google Shape;176;p24"/>
          <p:cNvSpPr/>
          <p:nvPr/>
        </p:nvSpPr>
        <p:spPr>
          <a:xfrm rot="10800000">
            <a:off x="4206625" y="4130325"/>
            <a:ext cx="3330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256200" y="101750"/>
            <a:ext cx="85206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Model- XGBoost Split on Stores</a:t>
            </a:r>
            <a:endParaRPr b="1" sz="30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256200" y="101750"/>
            <a:ext cx="85206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Model- XGBoost Split on Stores</a:t>
            </a:r>
            <a:endParaRPr b="1" sz="30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 b="0" l="0" r="0" t="4680"/>
          <a:stretch/>
        </p:blipFill>
        <p:spPr>
          <a:xfrm>
            <a:off x="46275" y="758575"/>
            <a:ext cx="4571999" cy="2749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662088" y="804850"/>
            <a:ext cx="3330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 txBox="1"/>
          <p:nvPr/>
        </p:nvSpPr>
        <p:spPr>
          <a:xfrm>
            <a:off x="4995100" y="623700"/>
            <a:ext cx="32100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Inside Sales 	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Unit </a:t>
            </a:r>
            <a:r>
              <a:rPr lang="en" sz="1700">
                <a:solidFill>
                  <a:schemeClr val="lt1"/>
                </a:solidFill>
              </a:rPr>
              <a:t>RMSE: 400.62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2055650" y="3876125"/>
            <a:ext cx="21186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Food Sales 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Unit </a:t>
            </a:r>
            <a:r>
              <a:rPr lang="en" sz="1700">
                <a:solidFill>
                  <a:schemeClr val="lt1"/>
                </a:solidFill>
              </a:rPr>
              <a:t>RMSE: 102.62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87" name="Google Shape;187;p25"/>
          <p:cNvSpPr/>
          <p:nvPr/>
        </p:nvSpPr>
        <p:spPr>
          <a:xfrm rot="10800000">
            <a:off x="4285275" y="4130325"/>
            <a:ext cx="3330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100" y="2238725"/>
            <a:ext cx="4438075" cy="28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/>
        </p:nvSpPr>
        <p:spPr>
          <a:xfrm>
            <a:off x="265625" y="113300"/>
            <a:ext cx="84354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Test </a:t>
            </a:r>
            <a:r>
              <a:rPr b="1" lang="en" sz="3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Performance</a:t>
            </a:r>
            <a:r>
              <a:rPr b="1" lang="en" sz="3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b="1" sz="30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150"/>
            <a:ext cx="8839202" cy="1918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00" y="771350"/>
            <a:ext cx="6148574" cy="42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/>
        </p:nvSpPr>
        <p:spPr>
          <a:xfrm>
            <a:off x="6348275" y="1830925"/>
            <a:ext cx="2703000" cy="21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Compared 365 days forecasts for all the targets based off 2, 3 weeks predictions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363000" y="54050"/>
            <a:ext cx="84180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Forecasts Based on Week’s Data</a:t>
            </a:r>
            <a:endParaRPr sz="3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/>
        </p:nvSpPr>
        <p:spPr>
          <a:xfrm>
            <a:off x="2772750" y="111025"/>
            <a:ext cx="35985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Comparing </a:t>
            </a:r>
            <a:r>
              <a:rPr b="1" lang="en" sz="3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RMSE</a:t>
            </a:r>
            <a:endParaRPr b="1" sz="3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00" y="1216400"/>
            <a:ext cx="8987474" cy="227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/>
        </p:nvSpPr>
        <p:spPr>
          <a:xfrm>
            <a:off x="1069650" y="95575"/>
            <a:ext cx="70047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Important Features Driving Sales</a:t>
            </a:r>
            <a:endParaRPr b="1" sz="3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800" y="815650"/>
            <a:ext cx="3423350" cy="19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800" y="2973575"/>
            <a:ext cx="3423350" cy="19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1525" y="815650"/>
            <a:ext cx="3467675" cy="19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1525" y="2937425"/>
            <a:ext cx="3467675" cy="20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125" y="949375"/>
            <a:ext cx="5254399" cy="409237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/>
        </p:nvSpPr>
        <p:spPr>
          <a:xfrm>
            <a:off x="265625" y="113300"/>
            <a:ext cx="84354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Key Features' Correlation with Targets</a:t>
            </a:r>
            <a:endParaRPr b="1" sz="30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311700" y="121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Recommendations</a:t>
            </a:r>
            <a:endParaRPr sz="3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440825" y="2908500"/>
            <a:ext cx="8391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Features :</a:t>
            </a:r>
            <a:endParaRPr b="1" sz="18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Employed people living around</a:t>
            </a:r>
            <a:endParaRPr sz="1800"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Parking Spaces</a:t>
            </a:r>
            <a:endParaRPr sz="1800"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Facilities easing fueling</a:t>
            </a:r>
            <a:endParaRPr sz="18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675" y="955025"/>
            <a:ext cx="1616725" cy="16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775" y="955025"/>
            <a:ext cx="1605925" cy="161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/>
        </p:nvSpPr>
        <p:spPr>
          <a:xfrm>
            <a:off x="203525" y="1508075"/>
            <a:ext cx="30000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47">
                <a:solidFill>
                  <a:schemeClr val="lt1"/>
                </a:solidFill>
              </a:rPr>
              <a:t>Maximum Revenue</a:t>
            </a:r>
            <a:r>
              <a:rPr lang="en" sz="2047">
                <a:solidFill>
                  <a:schemeClr val="lt1"/>
                </a:solidFill>
              </a:rPr>
              <a:t> </a:t>
            </a:r>
            <a:endParaRPr/>
          </a:p>
        </p:txBody>
      </p:sp>
      <p:sp>
        <p:nvSpPr>
          <p:cNvPr id="232" name="Google Shape;232;p31"/>
          <p:cNvSpPr txBox="1"/>
          <p:nvPr/>
        </p:nvSpPr>
        <p:spPr>
          <a:xfrm>
            <a:off x="5317738" y="2519688"/>
            <a:ext cx="30000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47">
                <a:solidFill>
                  <a:schemeClr val="lt1"/>
                </a:solidFill>
              </a:rPr>
              <a:t>      Unleaded</a:t>
            </a:r>
            <a:endParaRPr/>
          </a:p>
        </p:txBody>
      </p:sp>
      <p:sp>
        <p:nvSpPr>
          <p:cNvPr id="233" name="Google Shape;233;p31"/>
          <p:cNvSpPr txBox="1"/>
          <p:nvPr/>
        </p:nvSpPr>
        <p:spPr>
          <a:xfrm>
            <a:off x="3266700" y="2519700"/>
            <a:ext cx="2610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47">
                <a:solidFill>
                  <a:schemeClr val="lt1"/>
                </a:solidFill>
              </a:rPr>
              <a:t>    Inside Sales</a:t>
            </a:r>
            <a:r>
              <a:rPr lang="en" sz="2047">
                <a:solidFill>
                  <a:schemeClr val="lt1"/>
                </a:solidFill>
              </a:rPr>
              <a:t> </a:t>
            </a:r>
            <a:endParaRPr/>
          </a:p>
        </p:txBody>
      </p:sp>
      <p:sp>
        <p:nvSpPr>
          <p:cNvPr id="234" name="Google Shape;234;p31"/>
          <p:cNvSpPr/>
          <p:nvPr/>
        </p:nvSpPr>
        <p:spPr>
          <a:xfrm>
            <a:off x="3376575" y="1702175"/>
            <a:ext cx="323700" cy="13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0" y="101775"/>
            <a:ext cx="85206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Overview</a:t>
            </a:r>
            <a:endParaRPr sz="3000"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62" name="Google Shape;62;p14"/>
          <p:cNvGrpSpPr/>
          <p:nvPr/>
        </p:nvGrpSpPr>
        <p:grpSpPr>
          <a:xfrm>
            <a:off x="1404610" y="1399222"/>
            <a:ext cx="6509894" cy="2468409"/>
            <a:chOff x="1475820" y="2305589"/>
            <a:chExt cx="7728712" cy="2834645"/>
          </a:xfrm>
        </p:grpSpPr>
        <p:sp>
          <p:nvSpPr>
            <p:cNvPr id="63" name="Google Shape;63;p14"/>
            <p:cNvSpPr/>
            <p:nvPr/>
          </p:nvSpPr>
          <p:spPr>
            <a:xfrm>
              <a:off x="6186325" y="2305594"/>
              <a:ext cx="1417200" cy="1417200"/>
            </a:xfrm>
            <a:prstGeom prst="arc">
              <a:avLst>
                <a:gd fmla="val 16211550" name="adj1"/>
                <a:gd fmla="val 5391112" name="adj2"/>
              </a:avLst>
            </a:prstGeom>
            <a:noFill/>
            <a:ln cap="flat" cmpd="sng" w="635000">
              <a:solidFill>
                <a:srgbClr val="9E9E9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 rot="10800000">
              <a:off x="3011993" y="3723034"/>
              <a:ext cx="1417200" cy="1417200"/>
            </a:xfrm>
            <a:prstGeom prst="arc">
              <a:avLst>
                <a:gd fmla="val 16211550" name="adj1"/>
                <a:gd fmla="val 5391112" name="adj2"/>
              </a:avLst>
            </a:prstGeom>
            <a:noFill/>
            <a:ln cap="flat" cmpd="sng" w="635000">
              <a:solidFill>
                <a:srgbClr val="9E9E9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5" name="Google Shape;65;p14"/>
            <p:cNvCxnSpPr/>
            <p:nvPr/>
          </p:nvCxnSpPr>
          <p:spPr>
            <a:xfrm>
              <a:off x="3685084" y="3722916"/>
              <a:ext cx="3245400" cy="0"/>
            </a:xfrm>
            <a:prstGeom prst="straightConnector1">
              <a:avLst/>
            </a:prstGeom>
            <a:noFill/>
            <a:ln cap="flat" cmpd="sng" w="635000">
              <a:solidFill>
                <a:srgbClr val="9E9E9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" name="Google Shape;66;p14"/>
            <p:cNvCxnSpPr>
              <a:stCxn id="64" idx="0"/>
            </p:cNvCxnSpPr>
            <p:nvPr/>
          </p:nvCxnSpPr>
          <p:spPr>
            <a:xfrm>
              <a:off x="3718132" y="5140230"/>
              <a:ext cx="5486400" cy="0"/>
            </a:xfrm>
            <a:prstGeom prst="straightConnector1">
              <a:avLst/>
            </a:prstGeom>
            <a:noFill/>
            <a:ln cap="rnd" cmpd="sng" w="635000">
              <a:solidFill>
                <a:srgbClr val="9E9E9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" name="Google Shape;67;p14"/>
            <p:cNvCxnSpPr/>
            <p:nvPr/>
          </p:nvCxnSpPr>
          <p:spPr>
            <a:xfrm>
              <a:off x="1475820" y="2305589"/>
              <a:ext cx="5486400" cy="0"/>
            </a:xfrm>
            <a:prstGeom prst="straightConnector1">
              <a:avLst/>
            </a:prstGeom>
            <a:noFill/>
            <a:ln cap="rnd" cmpd="sng" w="635000">
              <a:solidFill>
                <a:srgbClr val="9E9E9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68" name="Google Shape;68;p14"/>
          <p:cNvGrpSpPr/>
          <p:nvPr/>
        </p:nvGrpSpPr>
        <p:grpSpPr>
          <a:xfrm>
            <a:off x="1517824" y="1410947"/>
            <a:ext cx="6433783" cy="2468409"/>
            <a:chOff x="1475820" y="2305589"/>
            <a:chExt cx="7638351" cy="2834645"/>
          </a:xfrm>
        </p:grpSpPr>
        <p:sp>
          <p:nvSpPr>
            <p:cNvPr id="69" name="Google Shape;69;p14"/>
            <p:cNvSpPr/>
            <p:nvPr/>
          </p:nvSpPr>
          <p:spPr>
            <a:xfrm>
              <a:off x="6186325" y="2305594"/>
              <a:ext cx="1417200" cy="1417200"/>
            </a:xfrm>
            <a:prstGeom prst="arc">
              <a:avLst>
                <a:gd fmla="val 16211550" name="adj1"/>
                <a:gd fmla="val 5391112" name="adj2"/>
              </a:avLst>
            </a:prstGeom>
            <a:noFill/>
            <a:ln cap="flat" cmpd="sng" w="476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 rot="10800000">
              <a:off x="2930218" y="3723034"/>
              <a:ext cx="1417200" cy="1417200"/>
            </a:xfrm>
            <a:prstGeom prst="arc">
              <a:avLst>
                <a:gd fmla="val 16211550" name="adj1"/>
                <a:gd fmla="val 5391112" name="adj2"/>
              </a:avLst>
            </a:prstGeom>
            <a:noFill/>
            <a:ln cap="flat" cmpd="sng" w="476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Google Shape;71;p14"/>
            <p:cNvCxnSpPr>
              <a:endCxn id="69" idx="2"/>
            </p:cNvCxnSpPr>
            <p:nvPr/>
          </p:nvCxnSpPr>
          <p:spPr>
            <a:xfrm>
              <a:off x="3685019" y="3722791"/>
              <a:ext cx="3211800" cy="0"/>
            </a:xfrm>
            <a:prstGeom prst="straightConnector1">
              <a:avLst/>
            </a:prstGeom>
            <a:noFill/>
            <a:ln cap="flat" cmpd="sng" w="476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" name="Google Shape;72;p14"/>
            <p:cNvCxnSpPr/>
            <p:nvPr/>
          </p:nvCxnSpPr>
          <p:spPr>
            <a:xfrm>
              <a:off x="3709671" y="5140230"/>
              <a:ext cx="5404500" cy="0"/>
            </a:xfrm>
            <a:prstGeom prst="straightConnector1">
              <a:avLst/>
            </a:prstGeom>
            <a:noFill/>
            <a:ln cap="flat" cmpd="sng" w="476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" name="Google Shape;73;p14"/>
            <p:cNvCxnSpPr/>
            <p:nvPr/>
          </p:nvCxnSpPr>
          <p:spPr>
            <a:xfrm>
              <a:off x="1475820" y="2305589"/>
              <a:ext cx="5307000" cy="0"/>
            </a:xfrm>
            <a:prstGeom prst="straightConnector1">
              <a:avLst/>
            </a:prstGeom>
            <a:noFill/>
            <a:ln cap="flat" cmpd="sng" w="476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4" name="Google Shape;74;p14"/>
          <p:cNvSpPr/>
          <p:nvPr/>
        </p:nvSpPr>
        <p:spPr>
          <a:xfrm rot="10800000">
            <a:off x="3075557" y="3007303"/>
            <a:ext cx="445200" cy="460200"/>
          </a:xfrm>
          <a:prstGeom prst="arc">
            <a:avLst>
              <a:gd fmla="val 16211550" name="adj1"/>
              <a:gd fmla="val 5391112" name="adj2"/>
            </a:avLst>
          </a:prstGeom>
          <a:noFill/>
          <a:ln cap="flat" cmpd="sng" w="22225">
            <a:solidFill>
              <a:srgbClr val="7F7F7F"/>
            </a:solidFill>
            <a:prstDash val="dash"/>
            <a:miter lim="800000"/>
            <a:headEnd len="med" w="med" type="triangl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5733673" y="1770411"/>
            <a:ext cx="445200" cy="460500"/>
          </a:xfrm>
          <a:prstGeom prst="arc">
            <a:avLst>
              <a:gd fmla="val 16211550" name="adj1"/>
              <a:gd fmla="val 5391112" name="adj2"/>
            </a:avLst>
          </a:prstGeom>
          <a:noFill/>
          <a:ln cap="flat" cmpd="sng" w="22225">
            <a:solidFill>
              <a:srgbClr val="7F7F7F"/>
            </a:solidFill>
            <a:prstDash val="dash"/>
            <a:miter lim="800000"/>
            <a:headEnd len="sm" w="sm" type="none"/>
            <a:tailEnd len="med" w="med" type="triangl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" name="Google Shape;76;p14"/>
          <p:cNvCxnSpPr/>
          <p:nvPr/>
        </p:nvCxnSpPr>
        <p:spPr>
          <a:xfrm>
            <a:off x="3309966" y="833192"/>
            <a:ext cx="1191000" cy="0"/>
          </a:xfrm>
          <a:prstGeom prst="straightConnector1">
            <a:avLst/>
          </a:prstGeom>
          <a:noFill/>
          <a:ln cap="flat" cmpd="sng" w="22225">
            <a:solidFill>
              <a:srgbClr val="7F7F7F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77" name="Google Shape;77;p14"/>
          <p:cNvCxnSpPr/>
          <p:nvPr/>
        </p:nvCxnSpPr>
        <p:spPr>
          <a:xfrm>
            <a:off x="5079964" y="4285352"/>
            <a:ext cx="1191000" cy="0"/>
          </a:xfrm>
          <a:prstGeom prst="straightConnector1">
            <a:avLst/>
          </a:prstGeom>
          <a:noFill/>
          <a:ln cap="flat" cmpd="sng" w="22225">
            <a:solidFill>
              <a:srgbClr val="7F7F7F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78" name="Google Shape;78;p14"/>
          <p:cNvSpPr txBox="1"/>
          <p:nvPr/>
        </p:nvSpPr>
        <p:spPr>
          <a:xfrm>
            <a:off x="1202625" y="596600"/>
            <a:ext cx="226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Business Problem</a:t>
            </a:r>
            <a:endParaRPr b="1" sz="1200"/>
          </a:p>
        </p:txBody>
      </p:sp>
      <p:sp>
        <p:nvSpPr>
          <p:cNvPr id="79" name="Google Shape;79;p14"/>
          <p:cNvSpPr txBox="1"/>
          <p:nvPr/>
        </p:nvSpPr>
        <p:spPr>
          <a:xfrm>
            <a:off x="4500975" y="596600"/>
            <a:ext cx="234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Proposed Solution</a:t>
            </a:r>
            <a:endParaRPr b="1" sz="1200"/>
          </a:p>
        </p:txBody>
      </p:sp>
      <p:sp>
        <p:nvSpPr>
          <p:cNvPr id="80" name="Google Shape;80;p14"/>
          <p:cNvSpPr txBox="1"/>
          <p:nvPr/>
        </p:nvSpPr>
        <p:spPr>
          <a:xfrm>
            <a:off x="3585500" y="1863113"/>
            <a:ext cx="442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Understanding Data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3520750" y="312963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Modeling 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4175475" y="42626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Recommendations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7616088" y="4262600"/>
            <a:ext cx="2122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Business Value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25" y="946600"/>
            <a:ext cx="918675" cy="8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8800" y="3591350"/>
            <a:ext cx="777075" cy="5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/>
        </p:nvSpPr>
        <p:spPr>
          <a:xfrm>
            <a:off x="558575" y="3378613"/>
            <a:ext cx="83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311700" y="126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Business Value</a:t>
            </a:r>
            <a:endParaRPr sz="3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450450" y="798600"/>
            <a:ext cx="8382000" cy="3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47">
                <a:solidFill>
                  <a:schemeClr val="lt1"/>
                </a:solidFill>
              </a:rPr>
              <a:t> </a:t>
            </a:r>
            <a:endParaRPr/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5625" y="970825"/>
            <a:ext cx="1406200" cy="14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0225" y="970825"/>
            <a:ext cx="1406200" cy="14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8300" y="2804625"/>
            <a:ext cx="1406200" cy="14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1025" y="970825"/>
            <a:ext cx="1406200" cy="14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7550" y="2804625"/>
            <a:ext cx="1421413" cy="14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46566">
            <a:off x="3445731" y="735332"/>
            <a:ext cx="1938291" cy="337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50691">
            <a:off x="7229242" y="250096"/>
            <a:ext cx="1240468" cy="2159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061053">
            <a:off x="771533" y="991559"/>
            <a:ext cx="1938308" cy="385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23">
            <a:off x="1626994" y="91077"/>
            <a:ext cx="923996" cy="160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066132">
            <a:off x="6469202" y="1984612"/>
            <a:ext cx="1406374" cy="244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33556">
            <a:off x="5607463" y="158322"/>
            <a:ext cx="935193" cy="162834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3"/>
          <p:cNvSpPr txBox="1"/>
          <p:nvPr/>
        </p:nvSpPr>
        <p:spPr>
          <a:xfrm>
            <a:off x="1431300" y="2330250"/>
            <a:ext cx="62814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Ques</a:t>
            </a:r>
            <a:r>
              <a:rPr lang="en"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tio</a:t>
            </a:r>
            <a:r>
              <a:rPr lang="en" sz="3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ns</a:t>
            </a:r>
            <a:endParaRPr sz="3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311700" y="1472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Increase footprint by about 30 new stores next year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Predict New Store’s everyday sales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Accurate forecast enhance financial planning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Enhance Initial ROI accuracy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1605900" y="112000"/>
            <a:ext cx="593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Business Problem</a:t>
            </a:r>
            <a:r>
              <a:rPr b="1" lang="en" sz="2400">
                <a:solidFill>
                  <a:srgbClr val="FFFFFF"/>
                </a:solidFill>
              </a:rPr>
              <a:t> 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238" y="150018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311700" y="112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Target</a:t>
            </a:r>
            <a:endParaRPr b="1" sz="3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47" y="1768775"/>
            <a:ext cx="1605925" cy="16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6950" y="1757988"/>
            <a:ext cx="1605925" cy="162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1663" y="1757988"/>
            <a:ext cx="1605925" cy="162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203463" y="3531375"/>
            <a:ext cx="18780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47">
                <a:solidFill>
                  <a:schemeClr val="lt1"/>
                </a:solidFill>
              </a:rPr>
              <a:t>Diesel </a:t>
            </a:r>
            <a:endParaRPr sz="2047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47">
              <a:solidFill>
                <a:schemeClr val="lt1"/>
              </a:solidFill>
            </a:endParaRPr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2333863" y="3374725"/>
            <a:ext cx="23454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12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15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150">
                <a:solidFill>
                  <a:schemeClr val="lt1"/>
                </a:solidFill>
              </a:rPr>
              <a:t>Food Sales</a:t>
            </a:r>
            <a:endParaRPr sz="815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47">
              <a:solidFill>
                <a:srgbClr val="FFFFFF"/>
              </a:solidFill>
            </a:endParaRPr>
          </a:p>
          <a:p>
            <a:pPr indent="0" lvl="0" marL="127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"/>
              <a:buFont typeface="Arial"/>
              <a:buNone/>
            </a:pPr>
            <a:r>
              <a:t/>
            </a:r>
            <a:endParaRPr sz="2047">
              <a:solidFill>
                <a:srgbClr val="FFFFFF"/>
              </a:solidFill>
            </a:endParaRPr>
          </a:p>
          <a:p>
            <a:pPr indent="0" lvl="0" marL="9144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4855488" y="3531375"/>
            <a:ext cx="19944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47">
                <a:solidFill>
                  <a:schemeClr val="lt1"/>
                </a:solidFill>
              </a:rPr>
              <a:t>Inside Sales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197" y="1768788"/>
            <a:ext cx="1605925" cy="16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6938025" y="3531375"/>
            <a:ext cx="30000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47">
                <a:solidFill>
                  <a:schemeClr val="lt1"/>
                </a:solidFill>
              </a:rPr>
              <a:t>Unleaded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11700" y="111975"/>
            <a:ext cx="8520600" cy="6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Proposed Solution</a:t>
            </a:r>
            <a:endParaRPr sz="3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209225" y="1265175"/>
            <a:ext cx="8520600" cy="30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Create robust predictive model: Time Series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Forecast annual sales for upcoming year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Suggest ways to enhance sales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Identify influential variables for predictions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47">
              <a:solidFill>
                <a:srgbClr val="FFFFFF"/>
              </a:solidFill>
            </a:endParaRPr>
          </a:p>
          <a:p>
            <a:pPr indent="0" lvl="0" marL="12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2047"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47">
              <a:solidFill>
                <a:srgbClr val="FFFFFF"/>
              </a:solidFill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138" y="1320500"/>
            <a:ext cx="2181225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1370400" y="114375"/>
            <a:ext cx="640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Understanding the Data</a:t>
            </a:r>
            <a:endParaRPr sz="30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25" y="1017725"/>
            <a:ext cx="4773449" cy="3475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4979675" y="1410575"/>
            <a:ext cx="4084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Mid-year peak sales.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Year-end sales decline.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Maximum Revenue - Inside  Sales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Minimum Revenue - Food Sales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/>
        </p:nvSpPr>
        <p:spPr>
          <a:xfrm>
            <a:off x="1605900" y="126125"/>
            <a:ext cx="59322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Average Sales Over Time</a:t>
            </a:r>
            <a:endParaRPr sz="30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96175"/>
            <a:ext cx="8594703" cy="19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39416"/>
            <a:ext cx="8520602" cy="1926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1292550" y="126125"/>
            <a:ext cx="655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Total Store Sales by Income Type</a:t>
            </a:r>
            <a:r>
              <a:rPr b="1" lang="en" sz="2100">
                <a:solidFill>
                  <a:srgbClr val="FFFFFF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25" y="920299"/>
            <a:ext cx="5490401" cy="357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5671575" y="1928650"/>
            <a:ext cx="3472200" cy="16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$30k-$90k earners drive food and inside sales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156375" y="93475"/>
            <a:ext cx="891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Effect </a:t>
            </a:r>
            <a:r>
              <a:rPr b="1" lang="en" sz="3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of Holidays on Diesel and Unleaded Sales</a:t>
            </a:r>
            <a:r>
              <a:rPr b="1" lang="en" sz="3000">
                <a:solidFill>
                  <a:schemeClr val="lt1"/>
                </a:solidFill>
              </a:rPr>
              <a:t> </a:t>
            </a:r>
            <a:endParaRPr b="1" sz="3000"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551" y="769050"/>
            <a:ext cx="7434122" cy="40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